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66" r:id="rId23"/>
    <p:sldId id="267" r:id="rId24"/>
    <p:sldId id="268" r:id="rId25"/>
    <p:sldId id="281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F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376"/>
            <a:ext cx="9131299" cy="60956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1101090"/>
          </a:xfrm>
          <a:custGeom>
            <a:avLst/>
            <a:gdLst/>
            <a:ahLst/>
            <a:cxnLst/>
            <a:rect l="l" t="t" r="r" b="b"/>
            <a:pathLst>
              <a:path w="9144000" h="1101090">
                <a:moveTo>
                  <a:pt x="0" y="0"/>
                </a:moveTo>
                <a:lnTo>
                  <a:pt x="9143999" y="0"/>
                </a:lnTo>
                <a:lnTo>
                  <a:pt x="9143999" y="1100667"/>
                </a:lnTo>
                <a:lnTo>
                  <a:pt x="0" y="1100667"/>
                </a:lnTo>
                <a:lnTo>
                  <a:pt x="0" y="0"/>
                </a:lnTo>
                <a:close/>
              </a:path>
            </a:pathLst>
          </a:custGeom>
          <a:solidFill>
            <a:srgbClr val="509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55899" cy="4030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101090"/>
          </a:xfrm>
          <a:custGeom>
            <a:avLst/>
            <a:gdLst/>
            <a:ahLst/>
            <a:cxnLst/>
            <a:rect l="l" t="t" r="r" b="b"/>
            <a:pathLst>
              <a:path w="9144000" h="1101090">
                <a:moveTo>
                  <a:pt x="0" y="0"/>
                </a:moveTo>
                <a:lnTo>
                  <a:pt x="9143996" y="0"/>
                </a:lnTo>
                <a:lnTo>
                  <a:pt x="9143996" y="1100771"/>
                </a:lnTo>
                <a:lnTo>
                  <a:pt x="0" y="1100771"/>
                </a:lnTo>
                <a:lnTo>
                  <a:pt x="0" y="0"/>
                </a:lnTo>
                <a:close/>
              </a:path>
            </a:pathLst>
          </a:custGeom>
          <a:solidFill>
            <a:srgbClr val="509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00" y="6223590"/>
            <a:ext cx="9131299" cy="63440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755898" cy="4030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981" y="404086"/>
            <a:ext cx="662559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809" y="1469925"/>
            <a:ext cx="7963534" cy="4425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5F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afb@ms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97425"/>
              <a:ext cx="5147945" cy="1943100"/>
            </a:xfrm>
            <a:custGeom>
              <a:avLst/>
              <a:gdLst/>
              <a:ahLst/>
              <a:cxnLst/>
              <a:rect l="l" t="t" r="r" b="b"/>
              <a:pathLst>
                <a:path w="5147945" h="1943100">
                  <a:moveTo>
                    <a:pt x="5147732" y="1943100"/>
                  </a:moveTo>
                  <a:lnTo>
                    <a:pt x="0" y="1943100"/>
                  </a:lnTo>
                  <a:lnTo>
                    <a:pt x="0" y="0"/>
                  </a:lnTo>
                  <a:lnTo>
                    <a:pt x="5147732" y="0"/>
                  </a:lnTo>
                  <a:lnTo>
                    <a:pt x="5147732" y="1943100"/>
                  </a:lnTo>
                  <a:close/>
                </a:path>
              </a:pathLst>
            </a:custGeom>
            <a:solidFill>
              <a:srgbClr val="509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771202" cy="33125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6982" y="852142"/>
            <a:ext cx="3130550" cy="116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200" dirty="0"/>
              <a:t>SAFB</a:t>
            </a:r>
            <a:r>
              <a:rPr sz="3200" spc="-90" dirty="0"/>
              <a:t> </a:t>
            </a:r>
            <a:r>
              <a:rPr sz="3200" spc="-10" dirty="0"/>
              <a:t>TRAINING </a:t>
            </a:r>
            <a:r>
              <a:rPr sz="3200" dirty="0"/>
              <a:t>CLUB</a:t>
            </a:r>
            <a:r>
              <a:rPr sz="3200" spc="-25" dirty="0"/>
              <a:t> </a:t>
            </a:r>
            <a:r>
              <a:rPr sz="3200" spc="-10" dirty="0"/>
              <a:t>SPORTS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97325" y="3637025"/>
            <a:ext cx="8589473" cy="3113524"/>
            <a:chOff x="97325" y="3637025"/>
            <a:chExt cx="8589473" cy="311352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8999" y="5217085"/>
              <a:ext cx="1447799" cy="11710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25" y="3637025"/>
              <a:ext cx="3113524" cy="31135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7975" y="5259150"/>
              <a:ext cx="1569300" cy="108687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832A3-80DB-94FD-E8B9-5F98D05CFD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446" r="10000" b="10000"/>
          <a:stretch/>
        </p:blipFill>
        <p:spPr>
          <a:xfrm>
            <a:off x="-15800" y="3567300"/>
            <a:ext cx="3268082" cy="3290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65748"/>
            <a:ext cx="7747000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During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any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semester,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Council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President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shall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generate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5F83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list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shall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recognized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following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semester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submit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list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EFC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Chair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no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later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than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10th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week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semester.</a:t>
            </a:r>
            <a:endParaRPr sz="18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6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definition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controlled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Council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UDO.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DEFINITION</a:t>
            </a:r>
            <a:r>
              <a:rPr sz="2750" spc="-30" dirty="0"/>
              <a:t> </a:t>
            </a:r>
            <a:r>
              <a:rPr sz="2750" dirty="0"/>
              <a:t>OF</a:t>
            </a:r>
            <a:r>
              <a:rPr sz="2750" spc="-170" dirty="0"/>
              <a:t> </a:t>
            </a:r>
            <a:r>
              <a:rPr sz="2750" dirty="0"/>
              <a:t>A</a:t>
            </a:r>
            <a:r>
              <a:rPr sz="2750" spc="-170" dirty="0"/>
              <a:t> </a:t>
            </a:r>
            <a:r>
              <a:rPr sz="2750" dirty="0"/>
              <a:t>CLUB</a:t>
            </a:r>
            <a:r>
              <a:rPr sz="2750" spc="-15" dirty="0"/>
              <a:t> </a:t>
            </a:r>
            <a:r>
              <a:rPr sz="2750" spc="-10" dirty="0"/>
              <a:t>SPORT</a:t>
            </a:r>
            <a:endParaRPr sz="27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FUNDING</a:t>
            </a:r>
            <a:r>
              <a:rPr sz="2750" spc="-40" dirty="0"/>
              <a:t> </a:t>
            </a:r>
            <a:r>
              <a:rPr sz="2750" spc="-10" dirty="0"/>
              <a:t>REQUIREMENTS</a:t>
            </a:r>
            <a:endParaRPr sz="27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69925"/>
            <a:ext cx="7935595" cy="387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46405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800" spc="-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University-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recognized organizations, excluding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university-approved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housing,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may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receive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funds.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New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RSOs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may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receive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full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funding</a:t>
            </a:r>
            <a:endParaRPr sz="1600">
              <a:latin typeface="Arial"/>
              <a:cs typeface="Arial"/>
            </a:endParaRPr>
          </a:p>
          <a:p>
            <a:pPr marL="1193800" marR="424180" lvl="2" indent="-262890">
              <a:lnSpc>
                <a:spcPct val="100000"/>
              </a:lnSpc>
              <a:spcBef>
                <a:spcPts val="320"/>
              </a:spcBef>
              <a:buFont typeface="Adobe Heiti Std R"/>
              <a:buChar char="&gt;"/>
              <a:tabLst>
                <a:tab pos="119443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RSO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new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when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Involvement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approves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its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proposed</a:t>
            </a:r>
            <a:r>
              <a:rPr sz="16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constitution</a:t>
            </a:r>
            <a:endParaRPr sz="1600">
              <a:latin typeface="Arial"/>
              <a:cs typeface="Arial"/>
            </a:endParaRPr>
          </a:p>
          <a:p>
            <a:pPr marL="1193800" marR="253365" lvl="2" indent="-262890">
              <a:lnSpc>
                <a:spcPct val="100000"/>
              </a:lnSpc>
              <a:spcBef>
                <a:spcPts val="320"/>
              </a:spcBef>
              <a:buFont typeface="Adobe Heiti Std R"/>
              <a:buChar char="&gt;"/>
              <a:tabLst>
                <a:tab pos="119443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new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during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first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two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set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appropriation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periods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following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approval,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special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consideration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approved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SAFB</a:t>
            </a:r>
            <a:endParaRPr sz="1600">
              <a:latin typeface="Arial"/>
              <a:cs typeface="Arial"/>
            </a:endParaRPr>
          </a:p>
          <a:p>
            <a:pPr marL="393700" marR="244475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Only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RSOs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who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have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met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recognition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requirements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per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semester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are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eligible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funding</a:t>
            </a:r>
            <a:endParaRPr sz="1800">
              <a:latin typeface="Arial"/>
              <a:cs typeface="Arial"/>
            </a:endParaRPr>
          </a:p>
          <a:p>
            <a:pPr marL="393700" marR="842010" indent="-381635">
              <a:lnSpc>
                <a:spcPct val="100000"/>
              </a:lnSpc>
              <a:spcBef>
                <a:spcPts val="359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may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receive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if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they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have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Council Representative</a:t>
            </a:r>
            <a:endParaRPr sz="1800">
              <a:latin typeface="Arial"/>
              <a:cs typeface="Arial"/>
            </a:endParaRPr>
          </a:p>
          <a:p>
            <a:pPr marL="793750" marR="5080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Failure</a:t>
            </a:r>
            <a:r>
              <a:rPr sz="1600" b="1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have</a:t>
            </a:r>
            <a:r>
              <a:rPr sz="16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Council</a:t>
            </a:r>
            <a:r>
              <a:rPr sz="16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Representative</a:t>
            </a:r>
            <a:r>
              <a:rPr sz="16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grounds</a:t>
            </a:r>
            <a:r>
              <a:rPr sz="16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receive</a:t>
            </a:r>
            <a:r>
              <a:rPr sz="1600" b="1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5F83"/>
                </a:solidFill>
                <a:latin typeface="Arial"/>
                <a:cs typeface="Arial"/>
              </a:rPr>
              <a:t>no </a:t>
            </a:r>
            <a:r>
              <a:rPr sz="1600" b="1" dirty="0">
                <a:solidFill>
                  <a:srgbClr val="005F83"/>
                </a:solidFill>
                <a:latin typeface="Arial"/>
                <a:cs typeface="Arial"/>
              </a:rPr>
              <a:t>EFC</a:t>
            </a:r>
            <a:r>
              <a:rPr sz="1600" b="1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5F83"/>
                </a:solidFill>
                <a:latin typeface="Arial"/>
                <a:cs typeface="Arial"/>
              </a:rPr>
              <a:t>funding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EFC</a:t>
            </a:r>
            <a:r>
              <a:rPr sz="2750" spc="-10" dirty="0"/>
              <a:t> REQUIREMENTS</a:t>
            </a:r>
            <a:endParaRPr sz="27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23061"/>
            <a:ext cx="7963534" cy="35941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47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If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previously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received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funding:</a:t>
            </a:r>
            <a:endParaRPr sz="1800">
              <a:latin typeface="Arial"/>
              <a:cs typeface="Arial"/>
            </a:endParaRPr>
          </a:p>
          <a:p>
            <a:pPr marL="793750" marR="5080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budget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below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$1000,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have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spent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within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$200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endParaRPr sz="1600">
              <a:latin typeface="Arial"/>
              <a:cs typeface="Arial"/>
            </a:endParaRPr>
          </a:p>
          <a:p>
            <a:pPr marL="793750" marR="297815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budget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between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$1000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$5000,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organization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have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spent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least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80%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total</a:t>
            </a:r>
            <a:endParaRPr sz="1600">
              <a:latin typeface="Arial"/>
              <a:cs typeface="Arial"/>
            </a:endParaRPr>
          </a:p>
          <a:p>
            <a:pPr marL="793750" marR="535305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budget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above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$5000,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have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spent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within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$1000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endParaRPr sz="16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5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board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recognizes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there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some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extenuating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circumstances: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3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File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10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Appeal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Form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before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EFC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application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deadline</a:t>
            </a:r>
            <a:endParaRPr sz="1600">
              <a:latin typeface="Arial"/>
              <a:cs typeface="Arial"/>
            </a:endParaRPr>
          </a:p>
          <a:p>
            <a:pPr marL="793750" marR="958850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Chair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hold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official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review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representative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question.</a:t>
            </a:r>
            <a:endParaRPr sz="1600">
              <a:latin typeface="Arial"/>
              <a:cs typeface="Arial"/>
            </a:endParaRPr>
          </a:p>
          <a:p>
            <a:pPr marL="793750" marR="416559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issue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official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written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ruling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question,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approved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two-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thirds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(⅔)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majority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SAFB.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EFC</a:t>
            </a:r>
            <a:r>
              <a:rPr sz="2750" spc="-40" dirty="0"/>
              <a:t> </a:t>
            </a:r>
            <a:r>
              <a:rPr sz="2750" dirty="0"/>
              <a:t>REQUIREMENTS</a:t>
            </a:r>
            <a:r>
              <a:rPr sz="2750" spc="-30" dirty="0"/>
              <a:t> </a:t>
            </a:r>
            <a:r>
              <a:rPr sz="2750" spc="-10" dirty="0"/>
              <a:t>(CONT.)</a:t>
            </a:r>
            <a:endParaRPr sz="27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69925"/>
            <a:ext cx="7820025" cy="327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395605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If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misuses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800" spc="-1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Activity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Fee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Student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Involvement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purchasing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protocol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required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appear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before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Board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Involvement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representative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to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explain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their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actions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addition:</a:t>
            </a:r>
            <a:endParaRPr sz="1600">
              <a:latin typeface="Arial"/>
              <a:cs typeface="Arial"/>
            </a:endParaRPr>
          </a:p>
          <a:p>
            <a:pPr marL="1193800" marR="155575" lvl="2" indent="-262890">
              <a:lnSpc>
                <a:spcPct val="100000"/>
              </a:lnSpc>
              <a:spcBef>
                <a:spcPts val="320"/>
              </a:spcBef>
              <a:buFont typeface="Adobe Heiti Std R"/>
              <a:buChar char="&gt;"/>
              <a:tabLst>
                <a:tab pos="119443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write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formal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ruling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consequences,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any,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may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incur</a:t>
            </a:r>
            <a:endParaRPr sz="1600">
              <a:latin typeface="Arial"/>
              <a:cs typeface="Arial"/>
            </a:endParaRPr>
          </a:p>
          <a:p>
            <a:pPr marL="1651000" marR="5080" indent="-240029">
              <a:lnSpc>
                <a:spcPct val="100000"/>
              </a:lnSpc>
              <a:spcBef>
                <a:spcPts val="320"/>
              </a:spcBef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–</a:t>
            </a:r>
            <a:r>
              <a:rPr sz="1600" spc="35" dirty="0">
                <a:solidFill>
                  <a:srgbClr val="005F83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may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revoke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organization's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ability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receive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funding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maximum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two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semesters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per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incident</a:t>
            </a:r>
            <a:endParaRPr sz="1600">
              <a:latin typeface="Arial"/>
              <a:cs typeface="Arial"/>
            </a:endParaRPr>
          </a:p>
          <a:p>
            <a:pPr marL="1193800" lvl="2" indent="-263525">
              <a:lnSpc>
                <a:spcPct val="100000"/>
              </a:lnSpc>
              <a:spcBef>
                <a:spcPts val="320"/>
              </a:spcBef>
              <a:buFont typeface="Adobe Heiti Std R"/>
              <a:buChar char="&gt;"/>
              <a:tabLst>
                <a:tab pos="119443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Involvement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approve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ruling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SAFB</a:t>
            </a:r>
            <a:endParaRPr sz="1600">
              <a:latin typeface="Arial"/>
              <a:cs typeface="Arial"/>
            </a:endParaRPr>
          </a:p>
          <a:p>
            <a:pPr marL="793750" marR="212090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also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subject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existing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University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Missouri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System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protocols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misuse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EFC</a:t>
            </a:r>
            <a:r>
              <a:rPr sz="2750" spc="-40" dirty="0"/>
              <a:t> </a:t>
            </a:r>
            <a:r>
              <a:rPr sz="2750" dirty="0"/>
              <a:t>REQUIREMENTS</a:t>
            </a:r>
            <a:r>
              <a:rPr sz="2750" spc="-30" dirty="0"/>
              <a:t> </a:t>
            </a:r>
            <a:r>
              <a:rPr sz="2750" spc="-10" dirty="0"/>
              <a:t>(CONT.)</a:t>
            </a:r>
            <a:endParaRPr sz="27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69925"/>
            <a:ext cx="7910830" cy="424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Each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group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shall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electronically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supply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following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Council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when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submitting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application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fall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semester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each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year:</a:t>
            </a:r>
            <a:endParaRPr sz="1800" dirty="0">
              <a:latin typeface="Arial"/>
              <a:cs typeface="Arial"/>
            </a:endParaRPr>
          </a:p>
          <a:p>
            <a:pPr marL="793750" marR="320040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14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copy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current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semester's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budget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including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sources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income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expenditures</a:t>
            </a:r>
            <a:r>
              <a:rPr sz="1600" spc="-5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(TRACK</a:t>
            </a:r>
            <a:r>
              <a:rPr sz="1600" spc="-6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NOW!)</a:t>
            </a:r>
            <a:endParaRPr sz="1600" dirty="0">
              <a:latin typeface="Arial"/>
              <a:cs typeface="Arial"/>
            </a:endParaRPr>
          </a:p>
          <a:p>
            <a:pPr marL="793750" marR="173355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copy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upcoming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semester’s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budget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including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expected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income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and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expenses</a:t>
            </a:r>
            <a:endParaRPr sz="1600" dirty="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Signatures</a:t>
            </a:r>
            <a:r>
              <a:rPr sz="1600" spc="-4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from</a:t>
            </a:r>
            <a:r>
              <a:rPr sz="16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organization's</a:t>
            </a:r>
            <a:r>
              <a:rPr sz="16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treasurer,</a:t>
            </a:r>
            <a:r>
              <a:rPr sz="1600" spc="-4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president</a:t>
            </a:r>
            <a:r>
              <a:rPr sz="16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600" spc="-4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faculty</a:t>
            </a:r>
            <a:r>
              <a:rPr sz="16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advisor</a:t>
            </a:r>
            <a:endParaRPr sz="1600" dirty="0">
              <a:latin typeface="Arial"/>
              <a:cs typeface="Arial"/>
            </a:endParaRPr>
          </a:p>
          <a:p>
            <a:pPr marL="393700" marR="321945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Early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fall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spring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semester,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Council</a:t>
            </a:r>
            <a:r>
              <a:rPr sz="1800" spc="-5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Treasurer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make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themselves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available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assist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preparing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their budgets.</a:t>
            </a:r>
            <a:endParaRPr sz="1800" dirty="0">
              <a:latin typeface="Arial"/>
              <a:cs typeface="Arial"/>
            </a:endParaRPr>
          </a:p>
          <a:p>
            <a:pPr marL="393700" marR="461645" indent="-381635">
              <a:lnSpc>
                <a:spcPct val="100000"/>
              </a:lnSpc>
              <a:spcBef>
                <a:spcPts val="36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appropriations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shall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come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from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Sports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 Student</a:t>
            </a:r>
            <a:r>
              <a:rPr sz="1800" spc="-1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Activity</a:t>
            </a:r>
            <a:r>
              <a:rPr sz="1800" spc="-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Fee.</a:t>
            </a:r>
            <a:endParaRPr sz="1800" dirty="0">
              <a:latin typeface="Arial"/>
              <a:cs typeface="Arial"/>
            </a:endParaRPr>
          </a:p>
          <a:p>
            <a:pPr marL="393700" marR="43180" indent="-381635">
              <a:lnSpc>
                <a:spcPct val="100000"/>
              </a:lnSpc>
              <a:spcBef>
                <a:spcPts val="36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final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day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purchase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items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from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semester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budget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December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31st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June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30th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same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fiscal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year.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CLUB</a:t>
            </a:r>
            <a:r>
              <a:rPr sz="2750" spc="-55" dirty="0"/>
              <a:t> </a:t>
            </a:r>
            <a:r>
              <a:rPr sz="2750" dirty="0"/>
              <a:t>SPORTS</a:t>
            </a:r>
            <a:r>
              <a:rPr sz="2750" spc="-45" dirty="0"/>
              <a:t> </a:t>
            </a:r>
            <a:r>
              <a:rPr sz="2750" spc="-10" dirty="0"/>
              <a:t>REQUIREMENTS</a:t>
            </a:r>
            <a:endParaRPr sz="27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69925"/>
            <a:ext cx="7810500" cy="303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requested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expense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judged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responsibility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individual</a:t>
            </a:r>
            <a:r>
              <a:rPr sz="18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members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including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but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not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limited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athletic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competitions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training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trips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benefit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entire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group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members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attending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from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shall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governed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Sports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Allocation</a:t>
            </a:r>
            <a:r>
              <a:rPr sz="1800" spc="-5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System.</a:t>
            </a:r>
            <a:endParaRPr sz="1800">
              <a:latin typeface="Arial"/>
              <a:cs typeface="Arial"/>
            </a:endParaRPr>
          </a:p>
          <a:p>
            <a:pPr marL="393700" marR="487680" indent="-381635">
              <a:lnSpc>
                <a:spcPct val="100000"/>
              </a:lnSpc>
              <a:spcBef>
                <a:spcPts val="36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provide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minimum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two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price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quotes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(when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possible)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each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line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item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that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over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$100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that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requesting.</a:t>
            </a:r>
            <a:endParaRPr sz="1800">
              <a:latin typeface="Arial"/>
              <a:cs typeface="Arial"/>
            </a:endParaRPr>
          </a:p>
          <a:p>
            <a:pPr marL="793750" marR="189865" indent="-297180" algn="just">
              <a:lnSpc>
                <a:spcPct val="100000"/>
              </a:lnSpc>
              <a:spcBef>
                <a:spcPts val="325"/>
              </a:spcBef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–</a:t>
            </a:r>
            <a:r>
              <a:rPr sz="1600" spc="254" dirty="0">
                <a:solidFill>
                  <a:srgbClr val="005F83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lowest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price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quote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accepted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equipment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unless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requesting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show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just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cause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accept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another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quote,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which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may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approved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through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Involvement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Director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SAFB.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CLUB</a:t>
            </a:r>
            <a:r>
              <a:rPr sz="2750" spc="-55" dirty="0"/>
              <a:t> </a:t>
            </a:r>
            <a:r>
              <a:rPr sz="2750" dirty="0"/>
              <a:t>SPORTS</a:t>
            </a:r>
            <a:r>
              <a:rPr sz="2750" spc="-45" dirty="0"/>
              <a:t> </a:t>
            </a:r>
            <a:r>
              <a:rPr sz="2750" spc="-10" dirty="0"/>
              <a:t>REQUIREMENTS</a:t>
            </a:r>
            <a:endParaRPr sz="27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93809" y="1469925"/>
            <a:ext cx="7963534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605790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dirty="0"/>
              <a:t>Any</a:t>
            </a:r>
            <a:r>
              <a:rPr spc="-30" dirty="0"/>
              <a:t> </a:t>
            </a:r>
            <a:r>
              <a:rPr dirty="0"/>
              <a:t>Club</a:t>
            </a:r>
            <a:r>
              <a:rPr spc="-15" dirty="0"/>
              <a:t> </a:t>
            </a:r>
            <a:r>
              <a:rPr dirty="0"/>
              <a:t>Sport</a:t>
            </a:r>
            <a:r>
              <a:rPr spc="-15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dirty="0"/>
              <a:t>group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Club</a:t>
            </a:r>
            <a:r>
              <a:rPr spc="-20" dirty="0"/>
              <a:t> </a:t>
            </a:r>
            <a:r>
              <a:rPr dirty="0"/>
              <a:t>Sports</a:t>
            </a:r>
            <a:r>
              <a:rPr spc="-15" dirty="0"/>
              <a:t> </a:t>
            </a:r>
            <a:r>
              <a:rPr dirty="0"/>
              <a:t>may</a:t>
            </a:r>
            <a:r>
              <a:rPr spc="-15" dirty="0"/>
              <a:t> </a:t>
            </a:r>
            <a:r>
              <a:rPr dirty="0"/>
              <a:t>request</a:t>
            </a:r>
            <a:r>
              <a:rPr spc="-20" dirty="0"/>
              <a:t> </a:t>
            </a:r>
            <a:r>
              <a:rPr dirty="0"/>
              <a:t>funds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spc="-25" dirty="0"/>
              <a:t>set </a:t>
            </a:r>
            <a:r>
              <a:rPr dirty="0"/>
              <a:t>aside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piece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required</a:t>
            </a:r>
            <a:r>
              <a:rPr spc="-10" dirty="0"/>
              <a:t> equipment.</a:t>
            </a:r>
          </a:p>
          <a:p>
            <a:pPr marL="793750" marR="5080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item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less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than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amount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required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E&amp;C.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Appropriated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shall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roll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over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following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semester,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at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which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time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</a:t>
            </a:r>
            <a:r>
              <a:rPr sz="1600" spc="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may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increased.</a:t>
            </a:r>
            <a:endParaRPr sz="1600" dirty="0">
              <a:latin typeface="Arial"/>
              <a:cs typeface="Arial"/>
            </a:endParaRPr>
          </a:p>
          <a:p>
            <a:pPr marL="793750" marR="368300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amount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set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aside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cannot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exceed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amount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originally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proposed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equipment.</a:t>
            </a:r>
            <a:endParaRPr sz="1600" dirty="0">
              <a:latin typeface="Arial"/>
              <a:cs typeface="Arial"/>
            </a:endParaRPr>
          </a:p>
          <a:p>
            <a:pPr marL="793750" marR="222885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allocated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amount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used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item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were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originally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set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aside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for,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unless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involved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requesting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agree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change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item,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votes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two-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thirds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majority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change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it,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4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Council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approves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change.</a:t>
            </a:r>
            <a:endParaRPr sz="1600" dirty="0">
              <a:latin typeface="Arial"/>
              <a:cs typeface="Arial"/>
            </a:endParaRPr>
          </a:p>
          <a:p>
            <a:pPr marL="793750" marR="482600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rollover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line-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item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amount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not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increased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spent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three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years,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put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back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Fund.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CLUB</a:t>
            </a:r>
            <a:r>
              <a:rPr sz="2750" spc="-55" dirty="0"/>
              <a:t> </a:t>
            </a:r>
            <a:r>
              <a:rPr sz="2750" dirty="0"/>
              <a:t>SPORTS</a:t>
            </a:r>
            <a:r>
              <a:rPr sz="2750" spc="-45" dirty="0"/>
              <a:t> </a:t>
            </a:r>
            <a:r>
              <a:rPr sz="2750" spc="-10" dirty="0"/>
              <a:t>REQUIREMENTS</a:t>
            </a:r>
            <a:endParaRPr sz="27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USAGE</a:t>
            </a:r>
            <a:r>
              <a:rPr sz="2750" spc="-30" dirty="0"/>
              <a:t> </a:t>
            </a:r>
            <a:r>
              <a:rPr sz="2750" dirty="0"/>
              <a:t>&amp;</a:t>
            </a:r>
            <a:r>
              <a:rPr sz="2750" spc="-15" dirty="0"/>
              <a:t> </a:t>
            </a:r>
            <a:r>
              <a:rPr sz="2750" dirty="0"/>
              <a:t>EXTENSION</a:t>
            </a:r>
            <a:r>
              <a:rPr sz="2750" spc="-15" dirty="0"/>
              <a:t> </a:t>
            </a:r>
            <a:r>
              <a:rPr sz="2750" dirty="0"/>
              <a:t>OF</a:t>
            </a:r>
            <a:r>
              <a:rPr sz="2750" spc="-15" dirty="0"/>
              <a:t> </a:t>
            </a:r>
            <a:r>
              <a:rPr sz="2750" spc="-10" dirty="0"/>
              <a:t>FUNDS</a:t>
            </a:r>
            <a:endParaRPr sz="27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145415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dirty="0"/>
              <a:t>Equipment</a:t>
            </a:r>
            <a:r>
              <a:rPr spc="-30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by</a:t>
            </a:r>
            <a:r>
              <a:rPr spc="-30" dirty="0"/>
              <a:t> </a:t>
            </a:r>
            <a:r>
              <a:rPr dirty="0"/>
              <a:t>Student</a:t>
            </a:r>
            <a:r>
              <a:rPr spc="-25" dirty="0"/>
              <a:t> </a:t>
            </a:r>
            <a:r>
              <a:rPr dirty="0"/>
              <a:t>Council</a:t>
            </a:r>
            <a:r>
              <a:rPr spc="-30" dirty="0"/>
              <a:t> </a:t>
            </a:r>
            <a:r>
              <a:rPr dirty="0"/>
              <a:t>through</a:t>
            </a:r>
            <a:r>
              <a:rPr spc="-30" dirty="0"/>
              <a:t> </a:t>
            </a:r>
            <a:r>
              <a:rPr dirty="0"/>
              <a:t>Club</a:t>
            </a:r>
            <a:r>
              <a:rPr spc="-25" dirty="0"/>
              <a:t> </a:t>
            </a:r>
            <a:r>
              <a:rPr dirty="0"/>
              <a:t>Sports</a:t>
            </a:r>
            <a:r>
              <a:rPr spc="-30" dirty="0"/>
              <a:t> </a:t>
            </a:r>
            <a:r>
              <a:rPr dirty="0"/>
              <a:t>Fund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an </a:t>
            </a:r>
            <a:r>
              <a:rPr dirty="0"/>
              <a:t>organization</a:t>
            </a:r>
            <a:r>
              <a:rPr spc="-25" dirty="0"/>
              <a:t> </a:t>
            </a:r>
            <a:r>
              <a:rPr dirty="0"/>
              <a:t>must</a:t>
            </a:r>
            <a:r>
              <a:rPr spc="-20" dirty="0"/>
              <a:t> </a:t>
            </a:r>
            <a:r>
              <a:rPr dirty="0"/>
              <a:t>be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10" dirty="0"/>
              <a:t>one-</a:t>
            </a:r>
            <a:r>
              <a:rPr dirty="0"/>
              <a:t>time</a:t>
            </a:r>
            <a:r>
              <a:rPr spc="-20" dirty="0"/>
              <a:t> </a:t>
            </a:r>
            <a:r>
              <a:rPr dirty="0"/>
              <a:t>purchase</a:t>
            </a:r>
            <a:r>
              <a:rPr spc="-25" dirty="0"/>
              <a:t> </a:t>
            </a:r>
            <a:r>
              <a:rPr dirty="0"/>
              <a:t>lasting</a:t>
            </a:r>
            <a:r>
              <a:rPr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at</a:t>
            </a:r>
            <a:r>
              <a:rPr spc="-20" dirty="0"/>
              <a:t> </a:t>
            </a:r>
            <a:r>
              <a:rPr dirty="0"/>
              <a:t>least</a:t>
            </a:r>
            <a:r>
              <a:rPr spc="-20" dirty="0"/>
              <a:t> </a:t>
            </a:r>
            <a:r>
              <a:rPr dirty="0"/>
              <a:t>three</a:t>
            </a:r>
            <a:r>
              <a:rPr spc="-20" dirty="0"/>
              <a:t> </a:t>
            </a:r>
            <a:r>
              <a:rPr spc="-10" dirty="0"/>
              <a:t>years, </a:t>
            </a:r>
            <a:r>
              <a:rPr dirty="0"/>
              <a:t>have</a:t>
            </a:r>
            <a:r>
              <a:rPr spc="-3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permanent</a:t>
            </a:r>
            <a:r>
              <a:rPr spc="-20" dirty="0"/>
              <a:t> </a:t>
            </a:r>
            <a:r>
              <a:rPr spc="-10" dirty="0"/>
              <a:t>on-</a:t>
            </a:r>
            <a:r>
              <a:rPr dirty="0"/>
              <a:t>campus</a:t>
            </a:r>
            <a:r>
              <a:rPr spc="-20" dirty="0"/>
              <a:t> </a:t>
            </a:r>
            <a:r>
              <a:rPr dirty="0"/>
              <a:t>storage</a:t>
            </a:r>
            <a:r>
              <a:rPr spc="-20" dirty="0"/>
              <a:t> </a:t>
            </a:r>
            <a:r>
              <a:rPr dirty="0"/>
              <a:t>place,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be</a:t>
            </a:r>
            <a:r>
              <a:rPr spc="-20" dirty="0"/>
              <a:t> </a:t>
            </a:r>
            <a:r>
              <a:rPr dirty="0"/>
              <a:t>used</a:t>
            </a:r>
            <a:r>
              <a:rPr spc="-20" dirty="0"/>
              <a:t> </a:t>
            </a:r>
            <a:r>
              <a:rPr dirty="0"/>
              <a:t>by</a:t>
            </a:r>
            <a:r>
              <a:rPr spc="-20" dirty="0"/>
              <a:t> </a:t>
            </a:r>
            <a:r>
              <a:rPr spc="-25" dirty="0"/>
              <a:t>the </a:t>
            </a:r>
            <a:r>
              <a:rPr dirty="0"/>
              <a:t>organization</a:t>
            </a:r>
            <a:r>
              <a:rPr spc="-3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achieve</a:t>
            </a:r>
            <a:r>
              <a:rPr spc="-35" dirty="0"/>
              <a:t> </a:t>
            </a:r>
            <a:r>
              <a:rPr dirty="0"/>
              <a:t>their</a:t>
            </a:r>
            <a:r>
              <a:rPr spc="-30" dirty="0"/>
              <a:t> </a:t>
            </a:r>
            <a:r>
              <a:rPr spc="-10" dirty="0"/>
              <a:t>mission</a:t>
            </a:r>
          </a:p>
          <a:p>
            <a:pPr marL="793750" marR="173990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storage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space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available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on-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campus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equipment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organization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has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planned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off-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campus</a:t>
            </a:r>
            <a:r>
              <a:rPr sz="1600" spc="-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storage</a:t>
            </a:r>
            <a:endParaRPr sz="1600">
              <a:latin typeface="Arial"/>
              <a:cs typeface="Arial"/>
            </a:endParaRPr>
          </a:p>
          <a:p>
            <a:pPr marL="393700" marR="742950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dirty="0"/>
              <a:t>At</a:t>
            </a:r>
            <a:r>
              <a:rPr spc="-35" dirty="0"/>
              <a:t> </a:t>
            </a:r>
            <a:r>
              <a:rPr dirty="0"/>
              <a:t>any</a:t>
            </a:r>
            <a:r>
              <a:rPr spc="-20" dirty="0"/>
              <a:t> </a:t>
            </a:r>
            <a:r>
              <a:rPr dirty="0"/>
              <a:t>time,</a:t>
            </a:r>
            <a:r>
              <a:rPr spc="-20" dirty="0"/>
              <a:t> </a:t>
            </a:r>
            <a:r>
              <a:rPr dirty="0"/>
              <a:t>if</a:t>
            </a:r>
            <a:r>
              <a:rPr spc="-25" dirty="0"/>
              <a:t> </a:t>
            </a:r>
            <a:r>
              <a:rPr dirty="0"/>
              <a:t>an</a:t>
            </a:r>
            <a:r>
              <a:rPr spc="-20" dirty="0"/>
              <a:t> </a:t>
            </a:r>
            <a:r>
              <a:rPr dirty="0"/>
              <a:t>organization</a:t>
            </a:r>
            <a:r>
              <a:rPr spc="-20" dirty="0"/>
              <a:t> </a:t>
            </a:r>
            <a:r>
              <a:rPr dirty="0"/>
              <a:t>decides</a:t>
            </a:r>
            <a:r>
              <a:rPr spc="-25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no</a:t>
            </a:r>
            <a:r>
              <a:rPr spc="-25" dirty="0"/>
              <a:t> </a:t>
            </a:r>
            <a:r>
              <a:rPr dirty="0"/>
              <a:t>longer</a:t>
            </a:r>
            <a:r>
              <a:rPr spc="-20" dirty="0"/>
              <a:t> </a:t>
            </a:r>
            <a:r>
              <a:rPr dirty="0"/>
              <a:t>needs</a:t>
            </a:r>
            <a:r>
              <a:rPr spc="-20" dirty="0"/>
              <a:t> </a:t>
            </a:r>
            <a:r>
              <a:rPr spc="-25" dirty="0"/>
              <a:t>the </a:t>
            </a:r>
            <a:r>
              <a:rPr dirty="0"/>
              <a:t>equipment,</a:t>
            </a:r>
            <a:r>
              <a:rPr spc="-25" dirty="0"/>
              <a:t> </a:t>
            </a:r>
            <a:r>
              <a:rPr dirty="0"/>
              <a:t>ownership</a:t>
            </a:r>
            <a:r>
              <a:rPr spc="-20" dirty="0"/>
              <a:t> </a:t>
            </a:r>
            <a:r>
              <a:rPr dirty="0"/>
              <a:t>shall</a:t>
            </a:r>
            <a:r>
              <a:rPr spc="-25" dirty="0"/>
              <a:t> </a:t>
            </a:r>
            <a:r>
              <a:rPr dirty="0"/>
              <a:t>revert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Club</a:t>
            </a:r>
            <a:r>
              <a:rPr spc="-25" dirty="0"/>
              <a:t> </a:t>
            </a:r>
            <a:r>
              <a:rPr dirty="0"/>
              <a:t>Sports</a:t>
            </a:r>
            <a:r>
              <a:rPr spc="-20" dirty="0"/>
              <a:t> </a:t>
            </a:r>
            <a:r>
              <a:rPr dirty="0"/>
              <a:t>Fund</a:t>
            </a:r>
            <a:r>
              <a:rPr spc="-20" dirty="0"/>
              <a:t> </a:t>
            </a:r>
            <a:r>
              <a:rPr spc="-10" dirty="0"/>
              <a:t>account.</a:t>
            </a:r>
          </a:p>
          <a:p>
            <a:pPr marL="793750" marR="64135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work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Involvement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dispose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these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items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they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see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fit.</a:t>
            </a:r>
            <a:endParaRPr sz="1600">
              <a:latin typeface="Arial"/>
              <a:cs typeface="Arial"/>
            </a:endParaRPr>
          </a:p>
          <a:p>
            <a:pPr marL="393700" marR="616585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dirty="0"/>
              <a:t>Funds</a:t>
            </a:r>
            <a:r>
              <a:rPr spc="-30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Club</a:t>
            </a:r>
            <a:r>
              <a:rPr spc="-15" dirty="0"/>
              <a:t> </a:t>
            </a:r>
            <a:r>
              <a:rPr dirty="0"/>
              <a:t>Sports</a:t>
            </a:r>
            <a:r>
              <a:rPr spc="-15" dirty="0"/>
              <a:t> </a:t>
            </a:r>
            <a:r>
              <a:rPr dirty="0"/>
              <a:t>Fund</a:t>
            </a:r>
            <a:r>
              <a:rPr spc="-20" dirty="0"/>
              <a:t> </a:t>
            </a:r>
            <a:r>
              <a:rPr dirty="0"/>
              <a:t>must</a:t>
            </a:r>
            <a:r>
              <a:rPr spc="-15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spent</a:t>
            </a:r>
            <a:r>
              <a:rPr spc="-20" dirty="0"/>
              <a:t> </a:t>
            </a:r>
            <a:r>
              <a:rPr dirty="0"/>
              <a:t>within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academic </a:t>
            </a:r>
            <a:r>
              <a:rPr dirty="0"/>
              <a:t>semester</a:t>
            </a:r>
            <a:r>
              <a:rPr spc="-20" dirty="0"/>
              <a:t> </a:t>
            </a:r>
            <a:r>
              <a:rPr dirty="0"/>
              <a:t>they</a:t>
            </a:r>
            <a:r>
              <a:rPr spc="-20" dirty="0"/>
              <a:t> </a:t>
            </a:r>
            <a:r>
              <a:rPr dirty="0"/>
              <a:t>were</a:t>
            </a:r>
            <a:r>
              <a:rPr spc="-15" dirty="0"/>
              <a:t> </a:t>
            </a:r>
            <a:r>
              <a:rPr spc="-10" dirty="0"/>
              <a:t>approved</a:t>
            </a:r>
          </a:p>
          <a:p>
            <a:pPr marL="793750" marR="5080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If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show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just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cause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need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50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available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more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than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academic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year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allocated,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must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file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extension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form.</a:t>
            </a:r>
            <a:endParaRPr sz="1600">
              <a:latin typeface="Arial"/>
              <a:cs typeface="Arial"/>
            </a:endParaRPr>
          </a:p>
          <a:p>
            <a:pPr marL="1193800" lvl="2" indent="-263525">
              <a:lnSpc>
                <a:spcPct val="100000"/>
              </a:lnSpc>
              <a:spcBef>
                <a:spcPts val="320"/>
              </a:spcBef>
              <a:buFont typeface="Adobe Heiti Std R"/>
              <a:buChar char="&gt;"/>
              <a:tabLst>
                <a:tab pos="119443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Extended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not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extended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again.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USAGE</a:t>
            </a:r>
            <a:r>
              <a:rPr sz="2750" spc="-30" dirty="0"/>
              <a:t> </a:t>
            </a:r>
            <a:r>
              <a:rPr sz="2750" dirty="0"/>
              <a:t>&amp;</a:t>
            </a:r>
            <a:r>
              <a:rPr sz="2750" spc="-15" dirty="0"/>
              <a:t> </a:t>
            </a:r>
            <a:r>
              <a:rPr sz="2750" dirty="0"/>
              <a:t>EXTENSION</a:t>
            </a:r>
            <a:r>
              <a:rPr sz="2750" spc="-15" dirty="0"/>
              <a:t> </a:t>
            </a:r>
            <a:r>
              <a:rPr sz="2750" dirty="0"/>
              <a:t>OF</a:t>
            </a:r>
            <a:r>
              <a:rPr sz="2750" spc="-15" dirty="0"/>
              <a:t> </a:t>
            </a:r>
            <a:r>
              <a:rPr sz="2750" spc="-10" dirty="0"/>
              <a:t>FUNDS</a:t>
            </a:r>
            <a:endParaRPr sz="27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597" y="1384562"/>
            <a:ext cx="4970145" cy="288353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98145" indent="-386080">
              <a:lnSpc>
                <a:spcPct val="100000"/>
              </a:lnSpc>
              <a:spcBef>
                <a:spcPts val="505"/>
              </a:spcBef>
              <a:buFont typeface="Adobe Heiti Std R"/>
              <a:buChar char="&gt;"/>
              <a:tabLst>
                <a:tab pos="398145" algn="l"/>
                <a:tab pos="398780" algn="l"/>
              </a:tabLst>
            </a:pPr>
            <a:r>
              <a:rPr sz="2000" spc="-1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2000" spc="-1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Activity</a:t>
            </a:r>
            <a:r>
              <a:rPr sz="20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Finance</a:t>
            </a:r>
            <a:r>
              <a:rPr sz="20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Board</a:t>
            </a:r>
            <a:r>
              <a:rPr sz="20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5F83"/>
                </a:solidFill>
                <a:latin typeface="Arial"/>
                <a:cs typeface="Arial"/>
              </a:rPr>
              <a:t>(SAFB)</a:t>
            </a:r>
            <a:endParaRPr sz="2000">
              <a:latin typeface="Arial"/>
              <a:cs typeface="Arial"/>
            </a:endParaRPr>
          </a:p>
          <a:p>
            <a:pPr marL="798195" marR="849630" lvl="1" indent="-299085">
              <a:lnSpc>
                <a:spcPct val="100000"/>
              </a:lnSpc>
              <a:spcBef>
                <a:spcPts val="370"/>
              </a:spcBef>
              <a:buChar char="–"/>
              <a:tabLst>
                <a:tab pos="798195" algn="l"/>
                <a:tab pos="798830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Extension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Council (STUCO)</a:t>
            </a:r>
            <a:endParaRPr sz="1800">
              <a:latin typeface="Arial"/>
              <a:cs typeface="Arial"/>
            </a:endParaRPr>
          </a:p>
          <a:p>
            <a:pPr marL="798195" lvl="1" indent="-299085">
              <a:lnSpc>
                <a:spcPct val="100000"/>
              </a:lnSpc>
              <a:spcBef>
                <a:spcPts val="360"/>
              </a:spcBef>
              <a:buChar char="–"/>
              <a:tabLst>
                <a:tab pos="798195" algn="l"/>
                <a:tab pos="798830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Responsibilities</a:t>
            </a:r>
            <a:r>
              <a:rPr sz="1800" spc="-8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Include</a:t>
            </a:r>
            <a:endParaRPr sz="1800">
              <a:latin typeface="Arial"/>
              <a:cs typeface="Arial"/>
            </a:endParaRPr>
          </a:p>
          <a:p>
            <a:pPr marL="1198245" marR="5080" lvl="2" indent="-262890">
              <a:lnSpc>
                <a:spcPct val="100000"/>
              </a:lnSpc>
              <a:spcBef>
                <a:spcPts val="330"/>
              </a:spcBef>
              <a:buFont typeface="Adobe Heiti Std R"/>
              <a:buChar char="&gt;"/>
              <a:tabLst>
                <a:tab pos="1198880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Managing,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Collecting,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Distributing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the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9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Activity</a:t>
            </a:r>
            <a:r>
              <a:rPr sz="1600" spc="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Fee</a:t>
            </a:r>
            <a:endParaRPr sz="1600">
              <a:latin typeface="Arial"/>
              <a:cs typeface="Arial"/>
            </a:endParaRPr>
          </a:p>
          <a:p>
            <a:pPr marL="1198245" marR="83185" lvl="2" indent="-262890">
              <a:lnSpc>
                <a:spcPct val="100000"/>
              </a:lnSpc>
              <a:spcBef>
                <a:spcPts val="320"/>
              </a:spcBef>
              <a:buFont typeface="Adobe Heiti Std R"/>
              <a:buChar char="&gt;"/>
              <a:tabLst>
                <a:tab pos="1198880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Giving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recommendations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adjustments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9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Activity</a:t>
            </a:r>
            <a:r>
              <a:rPr sz="1600" spc="-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Fee</a:t>
            </a:r>
            <a:endParaRPr sz="1600">
              <a:latin typeface="Arial"/>
              <a:cs typeface="Arial"/>
            </a:endParaRPr>
          </a:p>
          <a:p>
            <a:pPr marL="1198245" marR="207645" lvl="2" indent="-262890">
              <a:lnSpc>
                <a:spcPct val="100000"/>
              </a:lnSpc>
              <a:spcBef>
                <a:spcPts val="320"/>
              </a:spcBef>
              <a:buFont typeface="Adobe Heiti Std R"/>
              <a:buChar char="&gt;"/>
              <a:tabLst>
                <a:tab pos="1198880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Ensuring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fiscal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responsibility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use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10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Activity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Finance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Funds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35" dirty="0"/>
              <a:t>WHAT</a:t>
            </a:r>
            <a:r>
              <a:rPr sz="2750" spc="-95" dirty="0"/>
              <a:t> </a:t>
            </a:r>
            <a:r>
              <a:rPr sz="2750" dirty="0"/>
              <a:t>IS</a:t>
            </a:r>
            <a:r>
              <a:rPr sz="2750" spc="-40" dirty="0"/>
              <a:t> </a:t>
            </a:r>
            <a:r>
              <a:rPr sz="2750" spc="-20" dirty="0"/>
              <a:t>SAFB</a:t>
            </a:r>
            <a:endParaRPr sz="27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6689" y="2427269"/>
            <a:ext cx="2634407" cy="26344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RESTRICTED</a:t>
            </a:r>
            <a:r>
              <a:rPr sz="2750" spc="-40" dirty="0"/>
              <a:t> </a:t>
            </a:r>
            <a:r>
              <a:rPr sz="2750" dirty="0"/>
              <a:t>FUNDING</a:t>
            </a:r>
            <a:r>
              <a:rPr sz="2750" spc="-35" dirty="0"/>
              <a:t> </a:t>
            </a:r>
            <a:r>
              <a:rPr sz="2750" spc="-10" dirty="0"/>
              <a:t>ITEMS</a:t>
            </a:r>
            <a:endParaRPr sz="27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23061"/>
            <a:ext cx="7940675" cy="40360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47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following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items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not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funded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Fund: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Food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refreshments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regular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meetings;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Deficits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incurred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organization;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Any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expenses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incurred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prior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approval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funding;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purchase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alcohol;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Off-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campus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activities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if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adequate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facilities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available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campus;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Fundraisers;</a:t>
            </a:r>
            <a:endParaRPr sz="16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5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STILL</a:t>
            </a:r>
            <a:r>
              <a:rPr sz="1800" spc="-9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PUT</a:t>
            </a:r>
            <a:r>
              <a:rPr sz="1800" spc="-8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THESE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800" spc="-4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YOUR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BUDGETS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3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need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know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budget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give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recommendation</a:t>
            </a:r>
            <a:endParaRPr sz="16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5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Travel</a:t>
            </a:r>
            <a:endParaRPr sz="1800">
              <a:latin typeface="Arial"/>
              <a:cs typeface="Arial"/>
            </a:endParaRPr>
          </a:p>
          <a:p>
            <a:pPr marL="793750" marR="62865" lvl="1" indent="-297180">
              <a:lnSpc>
                <a:spcPct val="100000"/>
              </a:lnSpc>
              <a:spcBef>
                <a:spcPts val="33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permitted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use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travel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these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typically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take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up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more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than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50%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sport’s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budget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most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accounts.</a:t>
            </a:r>
            <a:endParaRPr sz="1600">
              <a:latin typeface="Arial"/>
              <a:cs typeface="Arial"/>
            </a:endParaRPr>
          </a:p>
          <a:p>
            <a:pPr marL="793750" marR="5080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sometimes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redline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travel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recommended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fully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spent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before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being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applied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travel.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RESTRICTED</a:t>
            </a:r>
            <a:r>
              <a:rPr sz="2750" spc="-40" dirty="0"/>
              <a:t> </a:t>
            </a:r>
            <a:r>
              <a:rPr sz="2750" dirty="0"/>
              <a:t>FUNDING</a:t>
            </a:r>
            <a:r>
              <a:rPr sz="2750" spc="-35" dirty="0"/>
              <a:t> </a:t>
            </a:r>
            <a:r>
              <a:rPr sz="2750" spc="-10" dirty="0"/>
              <a:t>ITEMS</a:t>
            </a:r>
            <a:endParaRPr sz="27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UPCOMING</a:t>
            </a:r>
            <a:r>
              <a:rPr sz="2750" spc="-30" dirty="0"/>
              <a:t> </a:t>
            </a:r>
            <a:r>
              <a:rPr sz="2750" dirty="0"/>
              <a:t>&amp;</a:t>
            </a:r>
            <a:r>
              <a:rPr sz="2750" spc="-20" dirty="0"/>
              <a:t> </a:t>
            </a:r>
            <a:r>
              <a:rPr sz="2750" dirty="0"/>
              <a:t>FUTURE</a:t>
            </a:r>
            <a:r>
              <a:rPr sz="2750" spc="-15" dirty="0"/>
              <a:t> </a:t>
            </a:r>
            <a:r>
              <a:rPr sz="2750" spc="-10" dirty="0"/>
              <a:t>DEADLINES</a:t>
            </a:r>
            <a:endParaRPr sz="27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53715"/>
            <a:ext cx="7817484" cy="44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05765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application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deadline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always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close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business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tenth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week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each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semester.</a:t>
            </a:r>
            <a:endParaRPr sz="1800">
              <a:latin typeface="Arial"/>
              <a:cs typeface="Arial"/>
            </a:endParaRPr>
          </a:p>
          <a:p>
            <a:pPr marL="393700" marR="177800" indent="-381635">
              <a:lnSpc>
                <a:spcPct val="100000"/>
              </a:lnSpc>
              <a:spcBef>
                <a:spcPts val="36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shall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advertise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application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deadline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least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two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weeks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prior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day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which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applications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due.</a:t>
            </a:r>
            <a:endParaRPr sz="1800">
              <a:latin typeface="Arial"/>
              <a:cs typeface="Arial"/>
            </a:endParaRPr>
          </a:p>
          <a:p>
            <a:pPr marL="793750" marR="124460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Additionally,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notify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Council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President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about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upcoming</a:t>
            </a:r>
            <a:r>
              <a:rPr sz="16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deadline.</a:t>
            </a:r>
            <a:endParaRPr sz="1600">
              <a:latin typeface="Arial"/>
              <a:cs typeface="Arial"/>
            </a:endParaRPr>
          </a:p>
          <a:p>
            <a:pPr marL="793750" marR="5080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Clubs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Council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shall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responsible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receiving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reviewing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any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requests.</a:t>
            </a:r>
            <a:endParaRPr sz="1600">
              <a:latin typeface="Arial"/>
              <a:cs typeface="Arial"/>
            </a:endParaRPr>
          </a:p>
          <a:p>
            <a:pPr marL="793750" marR="309880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Council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shall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review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applications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records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shall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submit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recommendations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SAFB.</a:t>
            </a:r>
            <a:endParaRPr sz="1600">
              <a:latin typeface="Arial"/>
              <a:cs typeface="Arial"/>
            </a:endParaRPr>
          </a:p>
          <a:p>
            <a:pPr marL="793750" marR="221615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submit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recommendation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Council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Executive Board.</a:t>
            </a:r>
            <a:endParaRPr sz="1600">
              <a:latin typeface="Arial"/>
              <a:cs typeface="Arial"/>
            </a:endParaRPr>
          </a:p>
          <a:p>
            <a:pPr marL="793750" marR="539115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After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STUCO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Exec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approves,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moves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STUCO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General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Body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final approval</a:t>
            </a:r>
            <a:endParaRPr sz="16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From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deadline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approval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takes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about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1.5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–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2.5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" dirty="0"/>
              <a:t>DEADLINES</a:t>
            </a:r>
            <a:endParaRPr sz="27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597" y="1436490"/>
            <a:ext cx="763460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marR="5080" indent="-386080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8145" algn="l"/>
                <a:tab pos="398780" algn="l"/>
              </a:tabLst>
            </a:pP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budgets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submitted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semesterly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basis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5F83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following</a:t>
            </a:r>
            <a:r>
              <a:rPr sz="2000" spc="-4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5F83"/>
                </a:solidFill>
                <a:latin typeface="Arial"/>
                <a:cs typeface="Arial"/>
              </a:rPr>
              <a:t>semester</a:t>
            </a:r>
            <a:r>
              <a:rPr lang="en-US" sz="2000" spc="-10" dirty="0">
                <a:solidFill>
                  <a:srgbClr val="005F83"/>
                </a:solidFill>
                <a:latin typeface="Arial"/>
                <a:cs typeface="Arial"/>
              </a:rPr>
              <a:t> through </a:t>
            </a:r>
            <a:r>
              <a:rPr lang="en-US" sz="2000" spc="-10" dirty="0" err="1">
                <a:solidFill>
                  <a:srgbClr val="005F83"/>
                </a:solidFill>
                <a:latin typeface="Arial"/>
                <a:cs typeface="Arial"/>
              </a:rPr>
              <a:t>MinerLink</a:t>
            </a:r>
            <a:endParaRPr sz="2000" dirty="0">
              <a:latin typeface="Arial"/>
              <a:cs typeface="Arial"/>
            </a:endParaRPr>
          </a:p>
          <a:p>
            <a:pPr marL="798195" lvl="1" indent="-300990">
              <a:lnSpc>
                <a:spcPct val="100000"/>
              </a:lnSpc>
              <a:spcBef>
                <a:spcPts val="359"/>
              </a:spcBef>
              <a:buChar char="–"/>
              <a:tabLst>
                <a:tab pos="798195" algn="l"/>
                <a:tab pos="798830" algn="l"/>
              </a:tabLst>
            </a:pPr>
            <a:r>
              <a:rPr lang="en-US" sz="2000" spc="-30" dirty="0">
                <a:solidFill>
                  <a:srgbClr val="005F83"/>
                </a:solidFill>
                <a:latin typeface="Arial"/>
                <a:cs typeface="Arial"/>
              </a:rPr>
              <a:t>Fall</a:t>
            </a:r>
            <a:r>
              <a:rPr sz="20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202</a:t>
            </a:r>
            <a:r>
              <a:rPr lang="en-US" sz="2000" dirty="0">
                <a:solidFill>
                  <a:srgbClr val="005F83"/>
                </a:solidFill>
                <a:latin typeface="Arial"/>
                <a:cs typeface="Arial"/>
              </a:rPr>
              <a:t>3</a:t>
            </a:r>
            <a:r>
              <a:rPr sz="20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Budgets</a:t>
            </a:r>
            <a:r>
              <a:rPr sz="20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due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5F83"/>
                </a:solidFill>
                <a:latin typeface="Arial"/>
                <a:cs typeface="Arial"/>
              </a:rPr>
              <a:t>Friday,</a:t>
            </a:r>
            <a:r>
              <a:rPr sz="2000" b="1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05F83"/>
                </a:solidFill>
                <a:latin typeface="Arial"/>
                <a:cs typeface="Arial"/>
              </a:rPr>
              <a:t>March 24</a:t>
            </a:r>
            <a:r>
              <a:rPr lang="en-US" sz="2000" b="1" baseline="30000" dirty="0">
                <a:solidFill>
                  <a:srgbClr val="005F83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5F83"/>
                </a:solidFill>
                <a:latin typeface="Arial"/>
                <a:cs typeface="Arial"/>
              </a:rPr>
              <a:t>at</a:t>
            </a:r>
            <a:r>
              <a:rPr sz="2000" b="1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5F83"/>
                </a:solidFill>
                <a:latin typeface="Arial"/>
                <a:cs typeface="Arial"/>
              </a:rPr>
              <a:t>5:00</a:t>
            </a:r>
            <a:r>
              <a:rPr sz="20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lang="en-US" sz="2000" b="1" spc="-25" dirty="0">
                <a:solidFill>
                  <a:srgbClr val="005F83"/>
                </a:solidFill>
                <a:latin typeface="Arial"/>
                <a:cs typeface="Arial"/>
              </a:rPr>
              <a:t>PM</a:t>
            </a:r>
            <a:endParaRPr sz="2000" dirty="0">
              <a:latin typeface="Arial"/>
              <a:cs typeface="Arial"/>
            </a:endParaRPr>
          </a:p>
          <a:p>
            <a:pPr marL="1198245" lvl="2" indent="-268605">
              <a:lnSpc>
                <a:spcPct val="100000"/>
              </a:lnSpc>
              <a:spcBef>
                <a:spcPts val="365"/>
              </a:spcBef>
              <a:buFont typeface="Times New Roman"/>
              <a:buChar char="&gt;"/>
              <a:tabLst>
                <a:tab pos="1198880" algn="l"/>
              </a:tabLst>
            </a:pPr>
            <a:r>
              <a:rPr sz="1800" i="1" u="heavy" dirty="0">
                <a:solidFill>
                  <a:srgbClr val="005F83"/>
                </a:solidFill>
                <a:uFill>
                  <a:solidFill>
                    <a:srgbClr val="005F83"/>
                  </a:solidFill>
                </a:uFill>
                <a:latin typeface="Arial"/>
                <a:cs typeface="Arial"/>
              </a:rPr>
              <a:t>NO</a:t>
            </a:r>
            <a:r>
              <a:rPr sz="1800" i="1" u="heavy" spc="-35" dirty="0">
                <a:solidFill>
                  <a:srgbClr val="005F83"/>
                </a:solidFill>
                <a:uFill>
                  <a:solidFill>
                    <a:srgbClr val="005F83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solidFill>
                  <a:srgbClr val="005F83"/>
                </a:solidFill>
                <a:uFill>
                  <a:solidFill>
                    <a:srgbClr val="005F83"/>
                  </a:solidFill>
                </a:uFill>
                <a:latin typeface="Arial"/>
                <a:cs typeface="Arial"/>
              </a:rPr>
              <a:t>EXCEPTIONS</a:t>
            </a:r>
            <a:r>
              <a:rPr sz="1800" i="1" spc="-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made</a:t>
            </a:r>
            <a:endParaRPr sz="1800" dirty="0">
              <a:latin typeface="Arial"/>
              <a:cs typeface="Arial"/>
            </a:endParaRPr>
          </a:p>
          <a:p>
            <a:pPr marL="398145" indent="-360680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8145" algn="l"/>
                <a:tab pos="398780" algn="l"/>
              </a:tabLst>
            </a:pP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Extension</a:t>
            </a:r>
            <a:r>
              <a:rPr sz="20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requests</a:t>
            </a:r>
            <a:r>
              <a:rPr sz="20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5F83"/>
                </a:solidFill>
                <a:latin typeface="Arial"/>
                <a:cs typeface="Arial"/>
              </a:rPr>
              <a:t>due</a:t>
            </a:r>
            <a:r>
              <a:rPr sz="20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lang="en-US" sz="2000" b="1" spc="-25" dirty="0">
                <a:solidFill>
                  <a:srgbClr val="005F83"/>
                </a:solidFill>
                <a:latin typeface="Arial"/>
                <a:cs typeface="Arial"/>
              </a:rPr>
              <a:t>Friday, April 28</a:t>
            </a:r>
            <a:r>
              <a:rPr lang="en-US" sz="2000" b="1" spc="-25" baseline="30000" dirty="0">
                <a:solidFill>
                  <a:srgbClr val="005F83"/>
                </a:solidFill>
                <a:latin typeface="Arial"/>
                <a:cs typeface="Arial"/>
              </a:rPr>
              <a:t>th</a:t>
            </a:r>
            <a:r>
              <a:rPr lang="en-US" sz="2000" b="1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5F83"/>
                </a:solidFill>
                <a:latin typeface="Arial"/>
                <a:cs typeface="Arial"/>
              </a:rPr>
              <a:t>at</a:t>
            </a:r>
            <a:r>
              <a:rPr sz="2000" b="1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5F83"/>
                </a:solidFill>
                <a:latin typeface="Arial"/>
                <a:cs typeface="Arial"/>
              </a:rPr>
              <a:t>5:00</a:t>
            </a:r>
            <a:r>
              <a:rPr sz="2000" b="1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lang="en-US" sz="2000" b="1" spc="-25" dirty="0">
                <a:solidFill>
                  <a:srgbClr val="005F83"/>
                </a:solidFill>
                <a:latin typeface="Arial"/>
                <a:cs typeface="Arial"/>
              </a:rPr>
              <a:t>PM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DEADLINES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69925"/>
            <a:ext cx="444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more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questions,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please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reach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out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1947" y="3285516"/>
            <a:ext cx="3949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heavy" spc="-10" dirty="0">
                <a:solidFill>
                  <a:srgbClr val="2BC3C9"/>
                </a:solidFill>
                <a:uFill>
                  <a:solidFill>
                    <a:srgbClr val="2BC3C9"/>
                  </a:solidFill>
                </a:uFill>
                <a:latin typeface="Arial"/>
                <a:cs typeface="Arial"/>
                <a:hlinkClick r:id="rId2"/>
              </a:rPr>
              <a:t>safb.mst.edu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" dirty="0"/>
              <a:t>Questions</a:t>
            </a:r>
            <a:endParaRPr sz="27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37506"/>
            <a:ext cx="7724775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17195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Reallocation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from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any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group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any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time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with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STUCO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General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Body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approval</a:t>
            </a:r>
            <a:endParaRPr sz="1800">
              <a:latin typeface="Arial"/>
              <a:cs typeface="Arial"/>
            </a:endParaRPr>
          </a:p>
          <a:p>
            <a:pPr marL="793750" marR="749300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simply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tool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use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ensure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fiscal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responsibility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federal/state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laws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followed</a:t>
            </a:r>
            <a:endParaRPr sz="16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Place</a:t>
            </a:r>
            <a:r>
              <a:rPr sz="18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organizations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under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Fiscal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Review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Fiscal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Review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defined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process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Code</a:t>
            </a:r>
            <a:endParaRPr sz="1600">
              <a:latin typeface="Arial"/>
              <a:cs typeface="Arial"/>
            </a:endParaRPr>
          </a:p>
          <a:p>
            <a:pPr marL="793750" marR="5080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usually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enacted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under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least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5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student,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STUCO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Executive</a:t>
            </a:r>
            <a:r>
              <a:rPr sz="16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Board,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Involvement,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discretion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almost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always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comes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before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would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forcibly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reallocated</a:t>
            </a:r>
            <a:endParaRPr sz="16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Other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procedures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can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found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Code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Voting</a:t>
            </a:r>
            <a:r>
              <a:rPr sz="1600" spc="-5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Procedures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Representation</a:t>
            </a:r>
            <a:r>
              <a:rPr sz="1600" spc="-5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Requirements</a:t>
            </a:r>
            <a:r>
              <a:rPr sz="1600" spc="-5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4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Recommendations</a:t>
            </a:r>
            <a:endParaRPr sz="1600">
              <a:latin typeface="Arial"/>
              <a:cs typeface="Arial"/>
            </a:endParaRPr>
          </a:p>
          <a:p>
            <a:pPr marL="1193800" marR="467995" lvl="2" indent="-262890">
              <a:lnSpc>
                <a:spcPct val="100000"/>
              </a:lnSpc>
              <a:spcBef>
                <a:spcPts val="320"/>
              </a:spcBef>
              <a:buFont typeface="Adobe Heiti Std R"/>
              <a:buChar char="&gt;"/>
              <a:tabLst>
                <a:tab pos="1194435" algn="l"/>
              </a:tabLst>
            </a:pP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You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have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representative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meeting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recommendation approval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Final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9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Activity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Fee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Recommendations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Activity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Fee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Incident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Procedures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OTHER</a:t>
            </a:r>
            <a:r>
              <a:rPr sz="2750" spc="-20" dirty="0"/>
              <a:t> </a:t>
            </a:r>
            <a:r>
              <a:rPr sz="2750" spc="-10" dirty="0"/>
              <a:t>POWERS</a:t>
            </a:r>
            <a:endParaRPr sz="27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THE</a:t>
            </a:r>
            <a:r>
              <a:rPr sz="2750" spc="-10" dirty="0"/>
              <a:t> BASICS</a:t>
            </a:r>
            <a:endParaRPr sz="27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467" y="1390643"/>
            <a:ext cx="5672455" cy="26949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94335" indent="-382270">
              <a:lnSpc>
                <a:spcPct val="100000"/>
              </a:lnSpc>
              <a:spcBef>
                <a:spcPts val="470"/>
              </a:spcBef>
              <a:buFont typeface="Adobe Heiti Std R"/>
              <a:buChar char="&gt;"/>
              <a:tabLst>
                <a:tab pos="394335" algn="l"/>
                <a:tab pos="394970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Direct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Funding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Group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(DSF)</a:t>
            </a:r>
            <a:endParaRPr sz="1800">
              <a:latin typeface="Arial"/>
              <a:cs typeface="Arial"/>
            </a:endParaRPr>
          </a:p>
          <a:p>
            <a:pPr marL="794385" lvl="1" indent="-297815">
              <a:lnSpc>
                <a:spcPct val="100000"/>
              </a:lnSpc>
              <a:spcBef>
                <a:spcPts val="325"/>
              </a:spcBef>
              <a:buChar char="–"/>
              <a:tabLst>
                <a:tab pos="794385" algn="l"/>
                <a:tab pos="795020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direct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separation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activity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fee</a:t>
            </a:r>
            <a:endParaRPr sz="1600">
              <a:latin typeface="Arial"/>
              <a:cs typeface="Arial"/>
            </a:endParaRPr>
          </a:p>
          <a:p>
            <a:pPr marL="794385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4385" algn="l"/>
                <a:tab pos="795020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Some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RSOs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receive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direct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funding</a:t>
            </a:r>
            <a:endParaRPr sz="1600">
              <a:latin typeface="Arial"/>
              <a:cs typeface="Arial"/>
            </a:endParaRPr>
          </a:p>
          <a:p>
            <a:pPr marL="794385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4385" algn="l"/>
                <a:tab pos="795020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DSF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groups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eligible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receive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up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100%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funding</a:t>
            </a:r>
            <a:endParaRPr sz="16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355"/>
              </a:spcBef>
              <a:buFont typeface="Adobe Gothic Std B"/>
              <a:buChar char="&gt;"/>
              <a:tabLst>
                <a:tab pos="394335" algn="l"/>
                <a:tab pos="394970" algn="l"/>
              </a:tabLst>
            </a:pPr>
            <a:r>
              <a:rPr sz="1800" b="1" dirty="0">
                <a:solidFill>
                  <a:srgbClr val="005F83"/>
                </a:solidFill>
                <a:latin typeface="Arial"/>
                <a:cs typeface="Arial"/>
              </a:rPr>
              <a:t>External</a:t>
            </a:r>
            <a:r>
              <a:rPr sz="1800" b="1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F83"/>
                </a:solidFill>
                <a:latin typeface="Arial"/>
                <a:cs typeface="Arial"/>
              </a:rPr>
              <a:t>Funding</a:t>
            </a:r>
            <a:r>
              <a:rPr sz="1800" b="1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F83"/>
                </a:solidFill>
                <a:latin typeface="Arial"/>
                <a:cs typeface="Arial"/>
              </a:rPr>
              <a:t>Contributions</a:t>
            </a:r>
            <a:r>
              <a:rPr sz="1800" b="1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F83"/>
                </a:solidFill>
                <a:latin typeface="Arial"/>
                <a:cs typeface="Arial"/>
              </a:rPr>
              <a:t>Group</a:t>
            </a:r>
            <a:r>
              <a:rPr sz="1800" b="1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5F83"/>
                </a:solidFill>
                <a:latin typeface="Arial"/>
                <a:cs typeface="Arial"/>
              </a:rPr>
              <a:t>(EFC)</a:t>
            </a:r>
            <a:endParaRPr sz="1800">
              <a:latin typeface="Arial"/>
              <a:cs typeface="Arial"/>
            </a:endParaRPr>
          </a:p>
          <a:p>
            <a:pPr marL="794385" lvl="1" indent="-297815">
              <a:lnSpc>
                <a:spcPct val="100000"/>
              </a:lnSpc>
              <a:spcBef>
                <a:spcPts val="325"/>
              </a:spcBef>
              <a:buChar char="–"/>
              <a:tabLst>
                <a:tab pos="794385" algn="l"/>
                <a:tab pos="795020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other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RSOs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who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not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DSF</a:t>
            </a:r>
            <a:endParaRPr sz="1600">
              <a:latin typeface="Arial"/>
              <a:cs typeface="Arial"/>
            </a:endParaRPr>
          </a:p>
          <a:p>
            <a:pPr marL="794385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4385" algn="l"/>
                <a:tab pos="795020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Subgroups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DSF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Group</a:t>
            </a:r>
            <a:endParaRPr sz="16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350"/>
              </a:spcBef>
              <a:buFont typeface="Adobe Heiti Std R"/>
              <a:buChar char="&gt;"/>
              <a:tabLst>
                <a:tab pos="394335" algn="l"/>
                <a:tab pos="394970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Equipment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&amp;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Contingency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Group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(E&amp;C)</a:t>
            </a:r>
            <a:endParaRPr sz="1800">
              <a:latin typeface="Arial"/>
              <a:cs typeface="Arial"/>
            </a:endParaRPr>
          </a:p>
          <a:p>
            <a:pPr marL="497205">
              <a:lnSpc>
                <a:spcPct val="100000"/>
              </a:lnSpc>
              <a:spcBef>
                <a:spcPts val="330"/>
              </a:spcBef>
              <a:tabLst>
                <a:tab pos="794385" algn="l"/>
              </a:tabLst>
            </a:pPr>
            <a:r>
              <a:rPr sz="1600" spc="-50" dirty="0">
                <a:solidFill>
                  <a:srgbClr val="005F83"/>
                </a:solidFill>
                <a:latin typeface="Arial"/>
                <a:cs typeface="Arial"/>
              </a:rPr>
              <a:t>–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	There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very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specific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rules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use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fund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FUNDING</a:t>
            </a:r>
            <a:r>
              <a:rPr sz="2750" spc="-30" dirty="0"/>
              <a:t> </a:t>
            </a:r>
            <a:r>
              <a:rPr sz="2750" spc="-10" dirty="0"/>
              <a:t>GROUPS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764412" y="5661266"/>
            <a:ext cx="76390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*Club</a:t>
            </a:r>
            <a:r>
              <a:rPr sz="14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exempt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rule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due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being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governed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UDO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that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helps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determine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5F83"/>
                </a:solidFill>
                <a:latin typeface="Arial"/>
                <a:cs typeface="Arial"/>
              </a:rPr>
              <a:t>funding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percentages</a:t>
            </a:r>
            <a:r>
              <a:rPr sz="14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but</a:t>
            </a:r>
            <a:r>
              <a:rPr sz="14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cannot</a:t>
            </a:r>
            <a:r>
              <a:rPr sz="14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83"/>
                </a:solidFill>
                <a:latin typeface="Arial"/>
                <a:cs typeface="Arial"/>
              </a:rPr>
              <a:t>exceed</a:t>
            </a:r>
            <a:r>
              <a:rPr sz="14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5F83"/>
                </a:solidFill>
                <a:latin typeface="Arial"/>
                <a:cs typeface="Arial"/>
              </a:rPr>
              <a:t>100%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394821"/>
            <a:ext cx="7809230" cy="34925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47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purpose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E&amp;C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Fund:</a:t>
            </a:r>
            <a:endParaRPr sz="1800">
              <a:latin typeface="Arial"/>
              <a:cs typeface="Arial"/>
            </a:endParaRPr>
          </a:p>
          <a:p>
            <a:pPr marL="793750" marR="132715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Enable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University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RSOs,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excluding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University-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approved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housing,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make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long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term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purchases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limited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basis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cost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more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than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$5,000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Provide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contingency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External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Funding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Provide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contingency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other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RSOs</a:t>
            </a:r>
            <a:endParaRPr sz="1600">
              <a:latin typeface="Arial"/>
              <a:cs typeface="Arial"/>
            </a:endParaRPr>
          </a:p>
          <a:p>
            <a:pPr marL="393700" marR="5080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determined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based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need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feasibility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RSO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acquire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equipment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their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own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through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another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funding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source</a:t>
            </a:r>
            <a:endParaRPr sz="18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This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also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used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 contingency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3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What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defines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contingency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found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Code</a:t>
            </a:r>
            <a:endParaRPr sz="16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Follows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rules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other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equipment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purchased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SAFB</a:t>
            </a:r>
            <a:endParaRPr sz="1800">
              <a:latin typeface="Arial"/>
              <a:cs typeface="Arial"/>
            </a:endParaRPr>
          </a:p>
          <a:p>
            <a:pPr marL="793750" marR="371475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If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RSO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goes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defunct,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equipment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returns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SAFB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reallocation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resale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(within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same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EFC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DFS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Group)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EQUIPMENT</a:t>
            </a:r>
            <a:r>
              <a:rPr sz="2750" spc="-80" dirty="0"/>
              <a:t> </a:t>
            </a:r>
            <a:r>
              <a:rPr sz="2750" dirty="0"/>
              <a:t>&amp;</a:t>
            </a:r>
            <a:r>
              <a:rPr sz="2750" spc="-30" dirty="0"/>
              <a:t> </a:t>
            </a:r>
            <a:r>
              <a:rPr sz="2750" dirty="0"/>
              <a:t>CONTINGENCY</a:t>
            </a:r>
            <a:r>
              <a:rPr sz="2750" spc="-75" dirty="0"/>
              <a:t> </a:t>
            </a:r>
            <a:r>
              <a:rPr sz="2750" spc="-20" dirty="0"/>
              <a:t>FUND</a:t>
            </a:r>
            <a:endParaRPr sz="27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437506"/>
            <a:ext cx="7861300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purpose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Campus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Events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Fund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help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sponsor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campus</a:t>
            </a:r>
            <a:r>
              <a:rPr sz="1800" spc="-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events.</a:t>
            </a:r>
            <a:endParaRPr sz="18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Athletic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Director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looking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Club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Sports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host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more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events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campus</a:t>
            </a:r>
            <a:endParaRPr sz="18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6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Organization</a:t>
            </a:r>
            <a:r>
              <a:rPr sz="18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event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eligibility: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Events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only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eligible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recommendations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up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50%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total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event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cost</a:t>
            </a:r>
            <a:endParaRPr sz="1600">
              <a:latin typeface="Arial"/>
              <a:cs typeface="Arial"/>
            </a:endParaRPr>
          </a:p>
          <a:p>
            <a:pPr marL="793750" marR="759460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event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recurring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campus-wide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event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held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more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than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once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5F83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semester,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Occurred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year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directly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prior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request,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open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all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students,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If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possible,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it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being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held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university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property.</a:t>
            </a:r>
            <a:endParaRPr sz="16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Deadlines</a:t>
            </a:r>
            <a:r>
              <a:rPr sz="1800" spc="-4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Campus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Events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Requests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unique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submitted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least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60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days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prior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event</a:t>
            </a:r>
            <a:endParaRPr sz="1600">
              <a:latin typeface="Arial"/>
              <a:cs typeface="Arial"/>
            </a:endParaRPr>
          </a:p>
          <a:p>
            <a:pPr marL="793750" marR="445770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Events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held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within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first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60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days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semester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requested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within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40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days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end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prior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semester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CAMPUS</a:t>
            </a:r>
            <a:r>
              <a:rPr sz="2750" spc="-25" dirty="0"/>
              <a:t> </a:t>
            </a:r>
            <a:r>
              <a:rPr sz="2750" dirty="0"/>
              <a:t>EVENTS</a:t>
            </a:r>
            <a:r>
              <a:rPr sz="2750" spc="-20" dirty="0"/>
              <a:t> FUND</a:t>
            </a:r>
            <a:endParaRPr sz="27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09" y="1390643"/>
            <a:ext cx="7880350" cy="22936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470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Events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summer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typically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not</a:t>
            </a:r>
            <a:r>
              <a:rPr sz="1800" spc="-10" dirty="0">
                <a:solidFill>
                  <a:srgbClr val="005F83"/>
                </a:solidFill>
                <a:latin typeface="Arial"/>
                <a:cs typeface="Arial"/>
              </a:rPr>
              <a:t> funded</a:t>
            </a:r>
            <a:endParaRPr sz="18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There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enough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students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campus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justify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cost</a:t>
            </a:r>
            <a:endParaRPr sz="1600">
              <a:latin typeface="Arial"/>
              <a:cs typeface="Arial"/>
            </a:endParaRPr>
          </a:p>
          <a:p>
            <a:pPr marL="793750" marR="116839" lvl="1" indent="-297180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Major</a:t>
            </a:r>
            <a:r>
              <a:rPr sz="1600" spc="-3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recruitment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events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incoming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freshman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during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O-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Week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have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been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exception</a:t>
            </a:r>
            <a:endParaRPr sz="160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355"/>
              </a:spcBef>
              <a:buFont typeface="Adobe Heiti Std R"/>
              <a:buChar char="&gt;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event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must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be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organized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hosted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F83"/>
                </a:solidFill>
                <a:latin typeface="Arial"/>
                <a:cs typeface="Arial"/>
              </a:rPr>
              <a:t>RSO</a:t>
            </a:r>
            <a:endParaRPr sz="1800">
              <a:latin typeface="Arial"/>
              <a:cs typeface="Arial"/>
            </a:endParaRPr>
          </a:p>
          <a:p>
            <a:pPr marL="793750" marR="5080" lvl="1" indent="-297180">
              <a:lnSpc>
                <a:spcPct val="100000"/>
              </a:lnSpc>
              <a:spcBef>
                <a:spcPts val="325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3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RSO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cannot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funds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event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hosted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by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department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office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on 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campus</a:t>
            </a:r>
            <a:endParaRPr sz="1600">
              <a:latin typeface="Arial"/>
              <a:cs typeface="Arial"/>
            </a:endParaRPr>
          </a:p>
          <a:p>
            <a:pPr marL="793750" lvl="1" indent="-297815">
              <a:lnSpc>
                <a:spcPct val="100000"/>
              </a:lnSpc>
              <a:spcBef>
                <a:spcPts val="320"/>
              </a:spcBef>
              <a:buChar char="–"/>
              <a:tabLst>
                <a:tab pos="793750" algn="l"/>
                <a:tab pos="794385" algn="l"/>
              </a:tabLst>
            </a:pP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Multiple</a:t>
            </a:r>
            <a:r>
              <a:rPr sz="1600" spc="-2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RSOs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can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make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joint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request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005F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F83"/>
                </a:solidFill>
                <a:latin typeface="Arial"/>
                <a:cs typeface="Arial"/>
              </a:rPr>
              <a:t>an</a:t>
            </a:r>
            <a:r>
              <a:rPr sz="1600" spc="-10" dirty="0">
                <a:solidFill>
                  <a:srgbClr val="005F83"/>
                </a:solidFill>
                <a:latin typeface="Arial"/>
                <a:cs typeface="Arial"/>
              </a:rPr>
              <a:t> event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CAMPUS</a:t>
            </a:r>
            <a:r>
              <a:rPr sz="2750" spc="-30" dirty="0"/>
              <a:t> </a:t>
            </a:r>
            <a:r>
              <a:rPr sz="2750" dirty="0"/>
              <a:t>EVENTS</a:t>
            </a:r>
            <a:r>
              <a:rPr sz="2750" spc="-20" dirty="0"/>
              <a:t> </a:t>
            </a:r>
            <a:r>
              <a:rPr sz="2750" dirty="0"/>
              <a:t>FUND</a:t>
            </a:r>
            <a:r>
              <a:rPr sz="2750" spc="-20" dirty="0"/>
              <a:t> </a:t>
            </a:r>
            <a:r>
              <a:rPr sz="2750" spc="-10" dirty="0"/>
              <a:t>(CONT.)</a:t>
            </a:r>
            <a:endParaRPr sz="27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35" dirty="0"/>
              <a:t>WHAT</a:t>
            </a:r>
            <a:r>
              <a:rPr sz="2750" spc="-90" dirty="0"/>
              <a:t> </a:t>
            </a:r>
            <a:r>
              <a:rPr sz="2750" dirty="0"/>
              <a:t>IS</a:t>
            </a:r>
            <a:r>
              <a:rPr sz="2750" spc="-175" dirty="0"/>
              <a:t> </a:t>
            </a:r>
            <a:r>
              <a:rPr sz="2750" dirty="0"/>
              <a:t>A</a:t>
            </a:r>
            <a:r>
              <a:rPr sz="2750" spc="-180" dirty="0"/>
              <a:t> </a:t>
            </a:r>
            <a:r>
              <a:rPr sz="2750" dirty="0"/>
              <a:t>CLUB</a:t>
            </a:r>
            <a:r>
              <a:rPr sz="2750" spc="-25" dirty="0"/>
              <a:t> </a:t>
            </a:r>
            <a:r>
              <a:rPr sz="2750" spc="-10" dirty="0"/>
              <a:t>SPORT</a:t>
            </a:r>
            <a:endParaRPr sz="27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1949</Words>
  <Application>Microsoft Office PowerPoint</Application>
  <PresentationFormat>On-screen Show (4:3)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Adobe Gothic Std B</vt:lpstr>
      <vt:lpstr>Adobe Heiti Std R</vt:lpstr>
      <vt:lpstr>Arial</vt:lpstr>
      <vt:lpstr>Times New Roman</vt:lpstr>
      <vt:lpstr>Office Theme</vt:lpstr>
      <vt:lpstr>SAFB TRAINING CLUB SPORTS</vt:lpstr>
      <vt:lpstr>WHAT IS SAFB</vt:lpstr>
      <vt:lpstr>OTHER POWERS</vt:lpstr>
      <vt:lpstr>THE BASICS</vt:lpstr>
      <vt:lpstr>FUNDING GROUPS</vt:lpstr>
      <vt:lpstr>EQUIPMENT &amp; CONTINGENCY FUND</vt:lpstr>
      <vt:lpstr>CAMPUS EVENTS FUND</vt:lpstr>
      <vt:lpstr>CAMPUS EVENTS FUND (CONT.)</vt:lpstr>
      <vt:lpstr>WHAT IS A CLUB SPORT</vt:lpstr>
      <vt:lpstr>DEFINITION OF A CLUB SPORT</vt:lpstr>
      <vt:lpstr>FUNDING REQUIREMENTS</vt:lpstr>
      <vt:lpstr>EFC REQUIREMENTS</vt:lpstr>
      <vt:lpstr>EFC REQUIREMENTS (CONT.)</vt:lpstr>
      <vt:lpstr>EFC REQUIREMENTS (CONT.)</vt:lpstr>
      <vt:lpstr>CLUB SPORTS REQUIREMENTS</vt:lpstr>
      <vt:lpstr>CLUB SPORTS REQUIREMENTS</vt:lpstr>
      <vt:lpstr>CLUB SPORTS REQUIREMENTS</vt:lpstr>
      <vt:lpstr>USAGE &amp; EXTENSION OF FUNDS</vt:lpstr>
      <vt:lpstr>USAGE &amp; EXTENSION OF FUNDS</vt:lpstr>
      <vt:lpstr>RESTRICTED FUNDING ITEMS</vt:lpstr>
      <vt:lpstr>RESTRICTED FUNDING ITEMS</vt:lpstr>
      <vt:lpstr>UPCOMING &amp; FUTURE DEADLINES</vt:lpstr>
      <vt:lpstr>DEADLINES</vt:lpstr>
      <vt:lpstr>DEADLINES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Sports Training.pptx</dc:title>
  <dc:creator>Josh Rehwaldt</dc:creator>
  <cp:lastModifiedBy>josh.prehwaldt@gmail.com</cp:lastModifiedBy>
  <cp:revision>2</cp:revision>
  <dcterms:created xsi:type="dcterms:W3CDTF">2022-10-14T18:47:29Z</dcterms:created>
  <dcterms:modified xsi:type="dcterms:W3CDTF">2023-03-10T22:53:45Z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